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7" r:id="rId4"/>
    <p:sldId id="283" r:id="rId5"/>
    <p:sldId id="296" r:id="rId6"/>
    <p:sldId id="284" r:id="rId7"/>
    <p:sldId id="285" r:id="rId8"/>
    <p:sldId id="286" r:id="rId9"/>
    <p:sldId id="288" r:id="rId10"/>
    <p:sldId id="291" r:id="rId11"/>
    <p:sldId id="290" r:id="rId12"/>
    <p:sldId id="287" r:id="rId13"/>
    <p:sldId id="295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2">
          <p15:clr>
            <a:srgbClr val="A4A3A4"/>
          </p15:clr>
        </p15:guide>
        <p15:guide id="2" orient="horz" pos="2102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3024">
          <p15:clr>
            <a:srgbClr val="A4A3A4"/>
          </p15:clr>
        </p15:guide>
        <p15:guide id="5" pos="1728">
          <p15:clr>
            <a:srgbClr val="A4A3A4"/>
          </p15:clr>
        </p15:guide>
        <p15:guide id="6" pos="2016">
          <p15:clr>
            <a:srgbClr val="A4A3A4"/>
          </p15:clr>
        </p15:guide>
        <p15:guide id="7" pos="1152">
          <p15:clr>
            <a:srgbClr val="A4A3A4"/>
          </p15:clr>
        </p15:guide>
        <p15:guide id="8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8F"/>
    <a:srgbClr val="284494"/>
    <a:srgbClr val="21538F"/>
    <a:srgbClr val="E9CF11"/>
    <a:srgbClr val="3337A0"/>
    <a:srgbClr val="373737"/>
    <a:srgbClr val="FE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1209" autoAdjust="0"/>
  </p:normalViewPr>
  <p:slideViewPr>
    <p:cSldViewPr snapToGrid="0">
      <p:cViewPr>
        <p:scale>
          <a:sx n="98" d="100"/>
          <a:sy n="98" d="100"/>
        </p:scale>
        <p:origin x="-2046" y="-282"/>
      </p:cViewPr>
      <p:guideLst>
        <p:guide orient="horz" pos="1814"/>
        <p:guide orient="horz" pos="2552"/>
        <p:guide orient="horz" pos="3600"/>
        <p:guide orient="horz" pos="1411"/>
        <p:guide orient="horz" pos="3773"/>
        <p:guide pos="576"/>
        <p:guide pos="1152"/>
        <p:guide pos="288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663C-806B-420E-93B1-49207893F150}" type="datetimeFigureOut">
              <a:rPr lang="en-CA" smtClean="0"/>
              <a:t>15/05/2015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46F6-A6F3-4EB9-9CB6-21B1D19796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5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1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9" y="960148"/>
            <a:ext cx="9326778" cy="48462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2331732"/>
            <a:ext cx="5265419" cy="2560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:\Carlos\Stantec\!_LTPP Communications\North Central\27 - Minnesota\Images\FHWO Logo - R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894373"/>
            <a:ext cx="2502766" cy="8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4…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7"/>
          <a:stretch/>
        </p:blipFill>
        <p:spPr>
          <a:xfrm>
            <a:off x="3048000" y="2298836"/>
            <a:ext cx="5705856" cy="1821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www.InfoPave.com/MyLTPP/MyDataExtraction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LTPP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26921" y="2999132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44971" y="3771654"/>
            <a:ext cx="0" cy="532863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8475" y="2190541"/>
            <a:ext cx="0" cy="53241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4826" y="3042934"/>
            <a:ext cx="2943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Download &amp; Compile given data.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826" y="2199534"/>
            <a:ext cx="29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Data Extractions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744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5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992" y="4194602"/>
            <a:ext cx="8257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2D328F"/>
                </a:solidFill>
                <a:latin typeface="Futura Md BT"/>
              </a:rPr>
              <a:t>TI = Σ (Average Daily Temperature – Reference Temperature)</a:t>
            </a:r>
            <a:endParaRPr lang="en-US" sz="2100" b="1" dirty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26" y="1612969"/>
            <a:ext cx="7966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Determine the reference temperature using the asphalt and air temperature data obtained from LTPP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25" y="2787304"/>
            <a:ext cx="7966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The thaw index can be calculated throughout the year with the reference temperature. From this data the threshold thaw index can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1287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06041" y="1143000"/>
            <a:ext cx="91440" cy="2743200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rgbClr val="D34817">
                    <a:shade val="2500"/>
                    <a:alpha val="6500"/>
                  </a:srgbClr>
                </a:solidFill>
                <a:prstDash val="solid"/>
              </a:ln>
              <a:solidFill>
                <a:srgbClr val="D3481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5225" y="2129879"/>
            <a:ext cx="484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Questions?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" y="2286478"/>
            <a:ext cx="2095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References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6" y="1612969"/>
            <a:ext cx="7966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Patrick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Leong, Susan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Tighe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, Guy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Doré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Using LTPP Data to Develop Spring Load Restrictions: A Pilot Study. Paper Submitted to AISIM, Waterloo, Ont., August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2005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Long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Term Pavement Performance. LTPP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www.infopave.com.</a:t>
            </a:r>
          </a:p>
        </p:txBody>
      </p:sp>
    </p:spTree>
    <p:extLst>
      <p:ext uri="{BB962C8B-B14F-4D97-AF65-F5344CB8AC3E}">
        <p14:creationId xmlns:p14="http://schemas.microsoft.com/office/powerpoint/2010/main" val="37489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09981" y="1143000"/>
            <a:ext cx="91440" cy="2743200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2" y="1216592"/>
            <a:ext cx="1633030" cy="2764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732" y="1536968"/>
            <a:ext cx="52234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LTPP Data to Develop Spring Load Restrictions</a:t>
            </a:r>
          </a:p>
        </p:txBody>
      </p:sp>
    </p:spTree>
    <p:extLst>
      <p:ext uri="{BB962C8B-B14F-4D97-AF65-F5344CB8AC3E}">
        <p14:creationId xmlns:p14="http://schemas.microsoft.com/office/powerpoint/2010/main" val="839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742840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LTPP Data to Develop Spring Load Restrictions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951121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328F"/>
                </a:solidFill>
                <a:latin typeface="Futura Md BT"/>
              </a:rPr>
              <a:t>Thawing Index (TI)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Indicates the progression of thaw in pavement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Indicates the beginning of weakening and eventual damage in pavement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Used to set spring load restrictions (SLR)</a:t>
            </a:r>
            <a:endParaRPr lang="en-US" sz="2400" dirty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Futura Md BT"/>
              </a:rPr>
              <a:t>Use the air and asphalt temperature data from LTPP </a:t>
            </a:r>
            <a:r>
              <a:rPr lang="en-US" sz="2400" i="1" dirty="0" err="1" smtClean="0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400" i="1" dirty="0">
                <a:solidFill>
                  <a:schemeClr val="tx2"/>
                </a:solidFill>
                <a:latin typeface="Futura Md BT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Futura Md BT"/>
              </a:rPr>
              <a:t>to </a:t>
            </a:r>
            <a:r>
              <a:rPr lang="en-US" sz="2400" i="1" dirty="0">
                <a:solidFill>
                  <a:schemeClr val="tx2"/>
                </a:solidFill>
                <a:latin typeface="Futura Md BT"/>
              </a:rPr>
              <a:t>calculate the thawing </a:t>
            </a:r>
            <a:r>
              <a:rPr lang="en-US" sz="2400" i="1" dirty="0" smtClean="0">
                <a:solidFill>
                  <a:schemeClr val="tx2"/>
                </a:solidFill>
                <a:latin typeface="Futura Md BT"/>
              </a:rPr>
              <a:t>index.</a:t>
            </a:r>
          </a:p>
        </p:txBody>
      </p:sp>
    </p:spTree>
    <p:extLst>
      <p:ext uri="{BB962C8B-B14F-4D97-AF65-F5344CB8AC3E}">
        <p14:creationId xmlns:p14="http://schemas.microsoft.com/office/powerpoint/2010/main" val="2705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>
          <a:xfrm>
            <a:off x="2733472" y="2120630"/>
            <a:ext cx="6136161" cy="25971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301935"/>
            <a:ext cx="196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Register or Sign 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92" y="1387537"/>
            <a:ext cx="3913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D328F"/>
                </a:solidFill>
                <a:latin typeface="Futura Md BT"/>
              </a:rPr>
              <a:t>www.InfoPave.com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54971" y="2579996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"/>
          <a:stretch/>
        </p:blipFill>
        <p:spPr>
          <a:xfrm>
            <a:off x="3613568" y="1622580"/>
            <a:ext cx="5071576" cy="35353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02597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Locate which sections pertain to your study.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7171" y="1484705"/>
            <a:ext cx="0" cy="559921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957" y="1323123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0906" y="40301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012" y="3390238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Use filters to narrow search parameters.</a:t>
            </a:r>
          </a:p>
        </p:txBody>
      </p:sp>
    </p:spTree>
    <p:extLst>
      <p:ext uri="{BB962C8B-B14F-4D97-AF65-F5344CB8AC3E}">
        <p14:creationId xmlns:p14="http://schemas.microsoft.com/office/powerpoint/2010/main" val="4203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2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57" y="1288791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www.InfoPave.com/Data/DataSelection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b="31107"/>
          <a:stretch/>
        </p:blipFill>
        <p:spPr>
          <a:xfrm>
            <a:off x="2828002" y="1905000"/>
            <a:ext cx="5705856" cy="240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372" y="246003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Data Selection and Download</a:t>
            </a:r>
          </a:p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5575" y="2743200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2...</a:t>
            </a:r>
          </a:p>
          <a:p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9312" r="3846" b="817"/>
          <a:stretch/>
        </p:blipFill>
        <p:spPr>
          <a:xfrm>
            <a:off x="3524250" y="1964987"/>
            <a:ext cx="4933950" cy="331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www.InfoPave.com/Data/DataSelection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3" y="2220317"/>
            <a:ext cx="308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Expand </a:t>
            </a:r>
            <a:br>
              <a:rPr lang="en-US" sz="2200" dirty="0" smtClean="0">
                <a:solidFill>
                  <a:schemeClr val="tx2"/>
                </a:solidFill>
                <a:latin typeface="Futura Md BT"/>
              </a:rPr>
            </a:b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“Climate” tab and select relevant temperature data.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86518" y="288442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2903" y="4486617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86518" y="4845270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9492" y="3666867"/>
            <a:ext cx="308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“Add to Selection”</a:t>
            </a:r>
          </a:p>
        </p:txBody>
      </p:sp>
    </p:spTree>
    <p:extLst>
      <p:ext uri="{BB962C8B-B14F-4D97-AF65-F5344CB8AC3E}">
        <p14:creationId xmlns:p14="http://schemas.microsoft.com/office/powerpoint/2010/main" val="29615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r="2364"/>
          <a:stretch/>
        </p:blipFill>
        <p:spPr>
          <a:xfrm>
            <a:off x="3541043" y="1750979"/>
            <a:ext cx="5125174" cy="34455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3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www.InfoPave.com/Data/DataSelection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4" y="1904999"/>
            <a:ext cx="3623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Expand </a:t>
            </a:r>
            <a:br>
              <a:rPr lang="en-US" sz="2200" dirty="0" smtClean="0">
                <a:solidFill>
                  <a:schemeClr val="tx2"/>
                </a:solidFill>
                <a:latin typeface="Futura Md BT"/>
              </a:rPr>
            </a:b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“Performance” tab and select relevant temperature data.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88176" y="207842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8176" y="263130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8176" y="507324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88176" y="413170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494" y="3248023"/>
            <a:ext cx="362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“Add to Selection”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494" y="4054552"/>
            <a:ext cx="3623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Futura Md BT"/>
              </a:rPr>
              <a:t>Click “Add to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Data Bucket”</a:t>
            </a: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3951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Thawing Index: Step 4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/>
          <a:stretch/>
        </p:blipFill>
        <p:spPr>
          <a:xfrm>
            <a:off x="3183439" y="1921090"/>
            <a:ext cx="5705856" cy="3049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www.InfoPave.com/DataBucket/DataBucket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170" y="2448342"/>
            <a:ext cx="294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Select preferred export format.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69557" y="420358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69557" y="470338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170" y="3497970"/>
            <a:ext cx="294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“Submit for Data Extraction”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4038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2D328F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4660</TotalTime>
  <Words>303</Words>
  <Application>Microsoft Office PowerPoint</Application>
  <PresentationFormat>On-screen Show (4:3)</PresentationFormat>
  <Paragraphs>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Leal</dc:creator>
  <cp:lastModifiedBy>Giannin, Viecili</cp:lastModifiedBy>
  <cp:revision>1060</cp:revision>
  <dcterms:created xsi:type="dcterms:W3CDTF">2015-03-22T16:49:04Z</dcterms:created>
  <dcterms:modified xsi:type="dcterms:W3CDTF">2015-05-15T14:11:02Z</dcterms:modified>
</cp:coreProperties>
</file>